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57" r:id="rId4"/>
    <p:sldId id="258" r:id="rId5"/>
    <p:sldId id="265" r:id="rId6"/>
    <p:sldId id="269" r:id="rId7"/>
    <p:sldId id="272" r:id="rId8"/>
    <p:sldId id="273" r:id="rId9"/>
    <p:sldId id="259" r:id="rId10"/>
    <p:sldId id="261" r:id="rId11"/>
    <p:sldId id="262" r:id="rId12"/>
    <p:sldId id="271" r:id="rId13"/>
    <p:sldId id="278" r:id="rId14"/>
    <p:sldId id="266" r:id="rId15"/>
    <p:sldId id="276" r:id="rId16"/>
    <p:sldId id="277" r:id="rId17"/>
    <p:sldId id="263" r:id="rId18"/>
    <p:sldId id="267" r:id="rId19"/>
    <p:sldId id="264" r:id="rId20"/>
    <p:sldId id="268" r:id="rId21"/>
    <p:sldId id="274" r:id="rId22"/>
    <p:sldId id="27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F03A0-18B0-43B9-9A8C-68E7EAAF8E75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843A-DD81-47DF-A130-308200619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B07E-7DC3-44D4-AA3B-545B273C0E04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A9B2-22DC-4CC9-820D-45C954C58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Chapter 5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Kendall/Hunt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CB418-C6AD-48E8-9AEC-470CBCE96B0E}" type="slidenum">
              <a:rPr lang="en-US"/>
              <a:pPr/>
              <a:t>15</a:t>
            </a:fld>
            <a:endParaRPr lang="en-US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Chapter 5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Kendall/Hunt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9F899-15B1-482F-81EB-2B8110F6D2CF}" type="slidenum">
              <a:rPr lang="en-US"/>
              <a:pPr/>
              <a:t>22</a:t>
            </a:fld>
            <a:endParaRPr 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6A8-532C-4711-9B8A-ECAFF694E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31F3-7788-4208-9C79-6D76D60B3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DB76-BAAA-4D9E-BBE3-97BC49BD3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16F-F67D-4EDE-AB46-97A655A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E536-633D-49E0-A85C-672760538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DD6-056F-49E8-B2F6-2C729B4B9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C51F-ABE1-4475-A50C-EE30D7FCB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D5700-772E-46B2-9A8A-268F80B42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82-80B8-49F0-B64D-32F6DD2D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A2A6DF-157C-4868-AB81-01DC49727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E9E6-34BB-4104-A9A9-3EBF4EF82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70190-CDEC-4504-9DF7-6D9DFD8F0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Hair Analysis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So really, what can we find out from hair?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Cortex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/>
              <a:t>Cortex: Made of cells within the cuticle.  Makes up 75-90% of human hair.  Contain pigment that give hair its color.</a:t>
            </a:r>
          </a:p>
          <a:p>
            <a:r>
              <a:rPr lang="en-US" dirty="0"/>
              <a:t>Forensic scientists use color, shape, and distribution of pigment granules.</a:t>
            </a:r>
          </a:p>
        </p:txBody>
      </p:sp>
      <p:pic>
        <p:nvPicPr>
          <p:cNvPr id="7173" name="Picture 5" descr="Figure 17 is a photomicrograph of pigment distribution in red human hai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06825"/>
            <a:ext cx="3886200" cy="305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Medulla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Made of cells that run through the center of the cortex.</a:t>
            </a:r>
          </a:p>
          <a:p>
            <a:r>
              <a:rPr lang="en-US" dirty="0"/>
              <a:t>May be continuous, interrupted, fragmented, or absent.</a:t>
            </a:r>
          </a:p>
          <a:p>
            <a:r>
              <a:rPr lang="en-US" dirty="0"/>
              <a:t>Forensic Scientists use the </a:t>
            </a:r>
            <a:r>
              <a:rPr lang="en-US" dirty="0" err="1"/>
              <a:t>medullary</a:t>
            </a:r>
            <a:r>
              <a:rPr lang="en-US" dirty="0"/>
              <a:t> index, medullar pattern and shape.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000" y="4114800"/>
            <a:ext cx="7010400" cy="2514600"/>
            <a:chOff x="762000" y="4343400"/>
            <a:chExt cx="7010400" cy="2514600"/>
          </a:xfrm>
        </p:grpSpPr>
        <p:pic>
          <p:nvPicPr>
            <p:cNvPr id="8197" name="Picture 5" descr="Figure 14 is a diagram of medulas (trace, top; discontinuous, middle; continuous, bottom)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4343400"/>
              <a:ext cx="7010400" cy="2514600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6096000" y="4495800"/>
              <a:ext cx="1676400" cy="2121932"/>
              <a:chOff x="6096000" y="4495800"/>
              <a:chExt cx="1676400" cy="21219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096000" y="4495800"/>
                <a:ext cx="16764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fragmented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096000" y="5410200"/>
                <a:ext cx="16764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interrupted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24600" y="6248400"/>
                <a:ext cx="13716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continuous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Medullary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181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=</a:t>
            </a:r>
            <a:r>
              <a:rPr lang="en-US" sz="2800" dirty="0" smtClean="0"/>
              <a:t>diameter of medulla / diameter of hair</a:t>
            </a:r>
          </a:p>
          <a:p>
            <a:pPr lvl="1"/>
            <a:r>
              <a:rPr lang="en-US" sz="2800" dirty="0" smtClean="0"/>
              <a:t>Humans</a:t>
            </a:r>
            <a:r>
              <a:rPr lang="en-US" sz="2800" dirty="0" smtClean="0">
                <a:sym typeface="Wingdings" pitchFamily="2" charset="2"/>
              </a:rPr>
              <a:t> index is &lt;1/3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Animals index is &gt;1/2</a:t>
            </a:r>
          </a:p>
          <a:p>
            <a:pPr lvl="1"/>
            <a:endParaRPr lang="en-US" sz="2800" dirty="0" smtClean="0">
              <a:sym typeface="Wingdings" pitchFamily="2" charset="2"/>
            </a:endParaRPr>
          </a:p>
          <a:p>
            <a:pPr lvl="3"/>
            <a:r>
              <a:rPr lang="en-US" sz="2800" dirty="0" smtClean="0">
                <a:sym typeface="Wingdings" pitchFamily="2" charset="2"/>
              </a:rPr>
              <a:t>Thus animals</a:t>
            </a:r>
          </a:p>
          <a:p>
            <a:pPr lvl="3">
              <a:buNone/>
            </a:pPr>
            <a:r>
              <a:rPr lang="en-US" sz="2800" dirty="0" smtClean="0">
                <a:sym typeface="Wingdings" pitchFamily="2" charset="2"/>
              </a:rPr>
              <a:t>	generally have </a:t>
            </a:r>
          </a:p>
          <a:p>
            <a:pPr lvl="3">
              <a:buNone/>
            </a:pPr>
            <a:r>
              <a:rPr lang="en-US" sz="2800" dirty="0" smtClean="0">
                <a:sym typeface="Wingdings" pitchFamily="2" charset="2"/>
              </a:rPr>
              <a:t>	a thicker medulla </a:t>
            </a:r>
          </a:p>
          <a:p>
            <a:pPr lvl="3">
              <a:buNone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  than humans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990600"/>
            <a:ext cx="4191000" cy="5451710"/>
            <a:chOff x="4953000" y="990600"/>
            <a:chExt cx="4191000" cy="5451710"/>
          </a:xfrm>
        </p:grpSpPr>
        <p:pic>
          <p:nvPicPr>
            <p:cNvPr id="12290" name="Picture 2" descr="http://4.bp.blogspot.com/_t1Cmw184uKI/SlJFjLabJUI/AAAAAAAAAHY/RXt21RoZVTQ/s320/Medull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990600"/>
              <a:ext cx="4191000" cy="5451710"/>
            </a:xfrm>
            <a:prstGeom prst="rect">
              <a:avLst/>
            </a:prstGeom>
            <a:noFill/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7500" t="63000" r="18750" b="23000"/>
            <a:stretch>
              <a:fillRect/>
            </a:stretch>
          </p:blipFill>
          <p:spPr bwMode="auto">
            <a:xfrm>
              <a:off x="4953000" y="1371600"/>
              <a:ext cx="2895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5029200" y="6477000"/>
            <a:ext cx="373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from: http://bigfoot-evidence.blogspot.com/2009/07/hair-analysis.html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3704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from:  http</a:t>
            </a:r>
            <a:r>
              <a:rPr lang="en-US" sz="1200" dirty="0"/>
              <a:t>://atcg.bio.cmich.edu/session3.htm</a:t>
            </a:r>
          </a:p>
        </p:txBody>
      </p:sp>
      <p:pic>
        <p:nvPicPr>
          <p:cNvPr id="1026" name="Picture 2" descr="http://atcg.bio.cmich.edu/Medu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67" y="152400"/>
            <a:ext cx="4101733" cy="62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Figure 13 is a photomicrograph of deer medull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67088"/>
          </a:xfrm>
          <a:prstGeom prst="rect">
            <a:avLst/>
          </a:prstGeom>
          <a:noFill/>
        </p:spPr>
      </p:pic>
      <p:pic>
        <p:nvPicPr>
          <p:cNvPr id="12298" name="Picture 10" descr="Figure 64 is a photomicrograph of continuous clear medull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7375"/>
            <a:ext cx="4800600" cy="3730625"/>
          </a:xfrm>
          <a:prstGeom prst="rect">
            <a:avLst/>
          </a:prstGeom>
          <a:noFill/>
        </p:spPr>
      </p:pic>
      <p:pic>
        <p:nvPicPr>
          <p:cNvPr id="12300" name="Picture 12" descr="Figure 67 is a photomicrograph of trace medull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119438"/>
            <a:ext cx="4800600" cy="3786187"/>
          </a:xfrm>
          <a:prstGeom prst="rect">
            <a:avLst/>
          </a:prstGeom>
          <a:noFill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00400" y="685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</a:rPr>
              <a:t>Animal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600200" y="3352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</a:rPr>
              <a:t>Continuous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77000" y="33528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70C0"/>
                </a:solidFill>
              </a:rPr>
              <a:t>Fragmented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387CBA-675E-46F8-BDC1-4B966B6CD4E3}" type="slidenum">
              <a:rPr lang="en-US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8" charset="0"/>
              </a:rPr>
              <a:t>The Root</a:t>
            </a:r>
          </a:p>
        </p:txBody>
      </p:sp>
      <p:pic>
        <p:nvPicPr>
          <p:cNvPr id="28676" name="Picture 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438400" y="3581400"/>
            <a:ext cx="2438400" cy="2105025"/>
          </a:xfrm>
          <a:noFill/>
        </p:spPr>
      </p:pic>
      <p:pic>
        <p:nvPicPr>
          <p:cNvPr id="28677" name="Picture 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>
          <a:xfrm>
            <a:off x="5181600" y="3571875"/>
            <a:ext cx="2667000" cy="2103438"/>
          </a:xfrm>
          <a:noFill/>
        </p:spPr>
      </p:pic>
      <p:sp>
        <p:nvSpPr>
          <p:cNvPr id="28678" name="Rectangle 41"/>
          <p:cNvSpPr>
            <a:spLocks noChangeArrowheads="1"/>
          </p:cNvSpPr>
          <p:nvPr/>
        </p:nvSpPr>
        <p:spPr bwMode="auto">
          <a:xfrm>
            <a:off x="2286000" y="1371600"/>
            <a:ext cx="59436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80"/>
              </a:buClr>
            </a:pPr>
            <a:r>
              <a:rPr lang="en-US" sz="2400" dirty="0"/>
              <a:t>Human roots </a:t>
            </a:r>
            <a:r>
              <a:rPr lang="en-US" sz="2400" b="1" dirty="0"/>
              <a:t>look</a:t>
            </a:r>
            <a:r>
              <a:rPr lang="en-US" sz="2400" dirty="0"/>
              <a:t> different based on        whether they have been forcibly removed or if they are </a:t>
            </a:r>
            <a:r>
              <a:rPr lang="en-US" sz="2400" dirty="0" err="1"/>
              <a:t>telogen</a:t>
            </a:r>
            <a:r>
              <a:rPr lang="en-US" sz="2400" dirty="0"/>
              <a:t> hairs and have fallen out. Animal roots will vary, but in general have a spear shape.</a:t>
            </a:r>
          </a:p>
        </p:txBody>
      </p:sp>
      <p:sp>
        <p:nvSpPr>
          <p:cNvPr id="28679" name="Rectangle 43"/>
          <p:cNvSpPr>
            <a:spLocks noChangeArrowheads="1"/>
          </p:cNvSpPr>
          <p:nvPr/>
        </p:nvSpPr>
        <p:spPr bwMode="auto">
          <a:xfrm>
            <a:off x="3733800" y="5334000"/>
            <a:ext cx="1219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Fallen out</a:t>
            </a:r>
          </a:p>
        </p:txBody>
      </p:sp>
      <p:sp>
        <p:nvSpPr>
          <p:cNvPr id="28680" name="Rectangle 44"/>
          <p:cNvSpPr>
            <a:spLocks noChangeArrowheads="1"/>
          </p:cNvSpPr>
          <p:nvPr/>
        </p:nvSpPr>
        <p:spPr bwMode="auto">
          <a:xfrm>
            <a:off x="6019800" y="5334000"/>
            <a:ext cx="17526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Forcibly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Root Comparison</a:t>
            </a:r>
            <a:endParaRPr lang="en-US" dirty="0"/>
          </a:p>
        </p:txBody>
      </p:sp>
      <p:pic>
        <p:nvPicPr>
          <p:cNvPr id="37890" name="Picture 2" descr="http://1.bp.blogspot.com/_t1Cmw184uKI/SlJFKptq5HI/AAAAAAAAAHQ/thZduqPWns4/s320/Roots.jpg"/>
          <p:cNvPicPr>
            <a:picLocks noChangeAspect="1" noChangeArrowheads="1"/>
          </p:cNvPicPr>
          <p:nvPr/>
        </p:nvPicPr>
        <p:blipFill>
          <a:blip r:embed="rId2" cstate="print"/>
          <a:srcRect b="3851"/>
          <a:stretch>
            <a:fillRect/>
          </a:stretch>
        </p:blipFill>
        <p:spPr bwMode="auto">
          <a:xfrm>
            <a:off x="2362200" y="921818"/>
            <a:ext cx="4953000" cy="570758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6642556"/>
            <a:ext cx="388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from: http://bigfoot-evidence.blogspot.com/2009/07/hair-analysis.html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</a:t>
            </a:r>
            <a:r>
              <a:rPr lang="en-US" dirty="0" smtClean="0"/>
              <a:t>Identification Factors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B/C humans treat their hair with color or other chemicals, this aids in identification</a:t>
            </a:r>
          </a:p>
          <a:p>
            <a:pPr lvl="1"/>
            <a:r>
              <a:rPr lang="en-US" dirty="0"/>
              <a:t>Dye can be in </a:t>
            </a:r>
            <a:r>
              <a:rPr lang="en-US" dirty="0" smtClean="0"/>
              <a:t>the cuticle and cortex</a:t>
            </a:r>
            <a:endParaRPr lang="en-US" dirty="0"/>
          </a:p>
          <a:p>
            <a:pPr lvl="1"/>
            <a:r>
              <a:rPr lang="en-US" dirty="0"/>
              <a:t>Bleaching removes the color and gives it a yellow tint.</a:t>
            </a:r>
          </a:p>
          <a:p>
            <a:pPr lvl="1"/>
            <a:r>
              <a:rPr lang="en-US" dirty="0"/>
              <a:t>Length of </a:t>
            </a:r>
            <a:r>
              <a:rPr lang="en-US" dirty="0" smtClean="0"/>
              <a:t>colored </a:t>
            </a:r>
            <a:r>
              <a:rPr lang="en-US" dirty="0"/>
              <a:t>“roots” helps with id.</a:t>
            </a:r>
          </a:p>
          <a:p>
            <a:pPr lvl="2"/>
            <a:r>
              <a:rPr lang="en-US" dirty="0"/>
              <a:t>Hair grows 1 cm/month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Figure 70 is a photomicrograph of dyed human hai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8354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743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Colored Hair</a:t>
            </a:r>
          </a:p>
        </p:txBody>
      </p:sp>
      <p:pic>
        <p:nvPicPr>
          <p:cNvPr id="15368" name="Picture 8" descr="Figure 71 is a photomicrograph of scissor-cut hai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3862388"/>
          </a:xfrm>
          <a:prstGeom prst="rect">
            <a:avLst/>
          </a:prstGeom>
          <a:noFill/>
        </p:spPr>
      </p:pic>
      <p:pic>
        <p:nvPicPr>
          <p:cNvPr id="15370" name="Picture 10" descr="Figure 72 is a photomicrograph of razor-cut hai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419600" cy="3509963"/>
          </a:xfrm>
          <a:prstGeom prst="rect">
            <a:avLst/>
          </a:prstGeom>
          <a:noFill/>
        </p:spPr>
      </p:pic>
      <p:pic>
        <p:nvPicPr>
          <p:cNvPr id="15372" name="Picture 12" descr="Figure 74 is a photomicrograph of burned hai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724400" cy="3603625"/>
          </a:xfrm>
          <a:prstGeom prst="rect">
            <a:avLst/>
          </a:prstGeom>
          <a:noFill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495800" y="7620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Scissor Cut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28600" y="38862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Razor</a:t>
            </a:r>
          </a:p>
          <a:p>
            <a:pPr>
              <a:spcBef>
                <a:spcPct val="50000"/>
              </a:spcBef>
            </a:pPr>
            <a:r>
              <a:rPr lang="en-US" sz="3200"/>
              <a:t>Cut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181600" y="5410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Burned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Analysis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determine whether hair is human or animal.</a:t>
            </a:r>
          </a:p>
          <a:p>
            <a:r>
              <a:rPr lang="en-US" dirty="0"/>
              <a:t>If human: they compare hair to that of suspects using comparison scopes.</a:t>
            </a:r>
          </a:p>
          <a:p>
            <a:r>
              <a:rPr lang="en-US" dirty="0"/>
              <a:t>Then determine part of body: scalp, body, beard, etc.</a:t>
            </a:r>
          </a:p>
          <a:p>
            <a:r>
              <a:rPr lang="en-US" dirty="0"/>
              <a:t>Hair can be used to determine race.</a:t>
            </a:r>
          </a:p>
          <a:p>
            <a:r>
              <a:rPr lang="en-US" dirty="0"/>
              <a:t>If animal: they ID the animal.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191000"/>
          </a:xfrm>
        </p:spPr>
        <p:txBody>
          <a:bodyPr/>
          <a:lstStyle/>
          <a:p>
            <a:r>
              <a:rPr lang="en-US" dirty="0"/>
              <a:t>Hair can be very valuable to forensic scientists.</a:t>
            </a:r>
          </a:p>
          <a:p>
            <a:r>
              <a:rPr lang="en-US" dirty="0"/>
              <a:t>Need to be familiar with hair structure and chemistry.</a:t>
            </a:r>
          </a:p>
          <a:p>
            <a:r>
              <a:rPr lang="en-US" dirty="0"/>
              <a:t>A hair is composed of three layers: cuticle, cortex, and medulla.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Figure 44 is a photomicrograph of head hair of Mongoloid individua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4724400" cy="3644900"/>
          </a:xfrm>
          <a:prstGeom prst="rect">
            <a:avLst/>
          </a:prstGeom>
          <a:noFill/>
        </p:spPr>
      </p:pic>
      <p:pic>
        <p:nvPicPr>
          <p:cNvPr id="16391" name="Picture 7" descr="Figure 41 is a photomicrograph of head hair of Negroid individua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4724400" cy="3684588"/>
          </a:xfrm>
          <a:prstGeom prst="rect">
            <a:avLst/>
          </a:prstGeom>
          <a:noFill/>
        </p:spPr>
      </p:pic>
      <p:pic>
        <p:nvPicPr>
          <p:cNvPr id="16393" name="Picture 9" descr="Figure 37 is a photomicrograph of head hair of Caucasian individua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828800" y="25146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Negroid</a:t>
            </a:r>
            <a:endParaRPr lang="en-US" sz="3200" dirty="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" y="60198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Mongoloid</a:t>
            </a:r>
            <a:endParaRPr lang="en-US" sz="3200" dirty="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400800" y="3886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Caucasian</a:t>
            </a:r>
          </a:p>
        </p:txBody>
      </p:sp>
      <p:pic>
        <p:nvPicPr>
          <p:cNvPr id="16398" name="Picture 14" descr="Figure 79 is a photomicrograph of lice egg cas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3798888"/>
          </a:xfrm>
          <a:prstGeom prst="rect">
            <a:avLst/>
          </a:prstGeo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91000" y="533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What’s This?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715000" y="1143000"/>
            <a:ext cx="1371600" cy="304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477000" y="23622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Ewww!!!!! Lice Egg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points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Hair is one of most common types of trace evidence</a:t>
            </a:r>
          </a:p>
          <a:p>
            <a:r>
              <a:rPr lang="en-US" dirty="0"/>
              <a:t>Hair CAN be used to RULE OUT suspects or scenarios and to CORROBORATE (support) other </a:t>
            </a:r>
            <a:r>
              <a:rPr lang="en-US" dirty="0" smtClean="0"/>
              <a:t>evidence</a:t>
            </a:r>
          </a:p>
          <a:p>
            <a:r>
              <a:rPr lang="en-US" dirty="0" smtClean="0"/>
              <a:t>Hair NOT individual type evidence unless the root is present (can obtain DNA sample from live cells in hair follicle)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7007C3-82B3-4714-8F10-47548AB997E1}" type="slidenum">
              <a:rPr lang="en-US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8" charset="0"/>
              </a:rPr>
              <a:t>DNA from Hair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The root contains nuclear DNA. If the hair has been forcibly removed, some </a:t>
            </a:r>
            <a:r>
              <a:rPr lang="en-US" sz="2800" dirty="0" err="1" smtClean="0">
                <a:latin typeface="Arial" charset="0"/>
              </a:rPr>
              <a:t>folicular</a:t>
            </a:r>
            <a:r>
              <a:rPr lang="en-US" sz="2800" dirty="0" smtClean="0">
                <a:latin typeface="Arial" charset="0"/>
              </a:rPr>
              <a:t> tissue may be attached containing DNA.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</a:rPr>
              <a:t>The hair shaft contains abundant mitochondrial DNA, inherited only from the mother.  It can be typed by comparing relatives if no DNA from the body is available.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The structure of human s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-261938"/>
            <a:ext cx="8096250" cy="738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igure 1 is a hair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7772400" cy="493601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867400" y="5257800"/>
            <a:ext cx="3276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2209800"/>
            <a:ext cx="1219200" cy="533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95400" cy="5334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2819400"/>
            <a:ext cx="1219200" cy="533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Structure of Hair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</a:t>
            </a:r>
            <a:r>
              <a:rPr lang="en-US" dirty="0" smtClean="0">
                <a:solidFill>
                  <a:srgbClr val="0070C0"/>
                </a:solidFill>
              </a:rPr>
              <a:t> toward root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=</a:t>
            </a:r>
            <a:r>
              <a:rPr lang="en-US" dirty="0" smtClean="0">
                <a:solidFill>
                  <a:srgbClr val="0070C0"/>
                </a:solidFill>
              </a:rPr>
              <a:t> away from root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228600" y="4419600"/>
            <a:ext cx="381000" cy="260866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6172200" y="2438400"/>
            <a:ext cx="304800" cy="2286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208242_yellow_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0"/>
            <a:ext cx="3200400" cy="16802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09800" y="6019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CCFF"/>
                </a:solidFill>
              </a:rPr>
              <a:t>Think of it like a pencil . . .</a:t>
            </a:r>
            <a:endParaRPr lang="en-US" sz="2400" dirty="0">
              <a:solidFill>
                <a:srgbClr val="66CC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medulla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cortex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cuticle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581900" y="5753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343900" y="58293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8458200" y="6248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Cuticle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Hard, outside covering that protects the inner layers.  Made of overlapping layers of scales.  Differ in types and arrangements of scales.</a:t>
            </a:r>
          </a:p>
          <a:p>
            <a:endParaRPr lang="en-US" dirty="0"/>
          </a:p>
        </p:txBody>
      </p:sp>
      <p:pic>
        <p:nvPicPr>
          <p:cNvPr id="11268" name="Picture 4" descr="Figure 5 is a photomicrograph of bat hai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75050"/>
            <a:ext cx="6019800" cy="328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Crown-like scales: found on very fine hair of rodents and bats, rarely in humans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Spinus</a:t>
            </a:r>
            <a:r>
              <a:rPr lang="en-US" dirty="0" smtClean="0"/>
              <a:t> or petal-like scales: protrude off from shafts of hair.  NOT found on human, found on cats, seals, minks, etc.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Imbricate or flattened scales: overlap (like shingles on a roof).  Found on humans and some animals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590800" y="25146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905000" y="42672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5715000" y="56388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52673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Figure 5 is a photomicrograph of bat hai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902" y="3657600"/>
            <a:ext cx="5435698" cy="2964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533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Crown-like scales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562600" y="1066800"/>
            <a:ext cx="1447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057900" y="2400300"/>
            <a:ext cx="2514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6172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hlinkClick r:id="rId4" action="ppaction://hlinksldjump"/>
              </a:rPr>
              <a:t>Return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Spinus</a:t>
            </a:r>
            <a:r>
              <a:rPr lang="en-US" sz="3200" dirty="0" smtClean="0"/>
              <a:t> or petal-like scales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5334000" cy="34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1752600" y="1676400"/>
            <a:ext cx="9906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75089"/>
            <a:ext cx="4953000" cy="318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42900" y="2628900"/>
            <a:ext cx="1828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0" y="6172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hlinkClick r:id="rId4" action="ppaction://hlinksldjump"/>
              </a:rPr>
              <a:t>Return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igure 9 is a photomicrograph of scale pattern (human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95550"/>
            <a:ext cx="5562600" cy="4362450"/>
          </a:xfrm>
          <a:prstGeom prst="rect">
            <a:avLst/>
          </a:prstGeom>
          <a:noFill/>
        </p:spPr>
      </p:pic>
      <p:pic>
        <p:nvPicPr>
          <p:cNvPr id="5125" name="Picture 5" descr="Figure 8 is a diagram of imbricate scal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3092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3810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Imbricate or flattened scales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696200" y="3200400"/>
            <a:ext cx="533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172200" y="49530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29600" y="6172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hlinkClick r:id="rId4" action="ppaction://hlinksldjump"/>
              </a:rPr>
              <a:t>Return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266</TotalTime>
  <Words>587</Words>
  <Application>Microsoft Office PowerPoint</Application>
  <PresentationFormat>On-screen Show (4:3)</PresentationFormat>
  <Paragraphs>92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Hair Analysis</vt:lpstr>
      <vt:lpstr>PowerPoint Presentation</vt:lpstr>
      <vt:lpstr>PowerPoint Presentation</vt:lpstr>
      <vt:lpstr>PowerPoint Presentation</vt:lpstr>
      <vt:lpstr>Cuticle</vt:lpstr>
      <vt:lpstr>Types of scales</vt:lpstr>
      <vt:lpstr>PowerPoint Presentation</vt:lpstr>
      <vt:lpstr>PowerPoint Presentation</vt:lpstr>
      <vt:lpstr>PowerPoint Presentation</vt:lpstr>
      <vt:lpstr>Cortex</vt:lpstr>
      <vt:lpstr>Medulla</vt:lpstr>
      <vt:lpstr>Medullary Index</vt:lpstr>
      <vt:lpstr>PowerPoint Presentation</vt:lpstr>
      <vt:lpstr>PowerPoint Presentation</vt:lpstr>
      <vt:lpstr>The Root</vt:lpstr>
      <vt:lpstr>Root Comparison</vt:lpstr>
      <vt:lpstr>Hair Identification Factors</vt:lpstr>
      <vt:lpstr>PowerPoint Presentation</vt:lpstr>
      <vt:lpstr>Process of Analysis</vt:lpstr>
      <vt:lpstr>PowerPoint Presentation</vt:lpstr>
      <vt:lpstr>Other important points . . .</vt:lpstr>
      <vt:lpstr>DNA from Hair</vt:lpstr>
    </vt:vector>
  </TitlesOfParts>
  <Company>Appoquinimink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 Analysis</dc:title>
  <dc:creator>aphs.rifenburgsh</dc:creator>
  <cp:lastModifiedBy>jatkiss</cp:lastModifiedBy>
  <cp:revision>22</cp:revision>
  <dcterms:created xsi:type="dcterms:W3CDTF">2007-04-24T16:17:41Z</dcterms:created>
  <dcterms:modified xsi:type="dcterms:W3CDTF">2012-03-23T12:28:56Z</dcterms:modified>
</cp:coreProperties>
</file>